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ll dir="rd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5472608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FFFF00"/>
                </a:solidFill>
              </a:rPr>
              <a:t/>
            </a:r>
            <a:br>
              <a:rPr lang="ru-RU" sz="2400" dirty="0" smtClean="0">
                <a:solidFill>
                  <a:srgbClr val="FFFF00"/>
                </a:solidFill>
              </a:rPr>
            </a:br>
            <a:r>
              <a:rPr lang="ru-RU" sz="2400" dirty="0" smtClean="0">
                <a:solidFill>
                  <a:srgbClr val="FFFF00"/>
                </a:solidFill>
              </a:rPr>
              <a:t/>
            </a:r>
            <a:br>
              <a:rPr lang="ru-RU" sz="2400" dirty="0" smtClean="0">
                <a:solidFill>
                  <a:srgbClr val="FFFF00"/>
                </a:solidFill>
              </a:rPr>
            </a:br>
            <a:r>
              <a:rPr lang="ru-RU" sz="2400" dirty="0" smtClean="0">
                <a:solidFill>
                  <a:srgbClr val="FFFF00"/>
                </a:solidFill>
              </a:rPr>
              <a:t/>
            </a:r>
            <a:br>
              <a:rPr lang="ru-RU" sz="2400" dirty="0" smtClean="0">
                <a:solidFill>
                  <a:srgbClr val="FFFF00"/>
                </a:solidFill>
              </a:rPr>
            </a:br>
            <a:r>
              <a:rPr lang="ru-RU" sz="2400" dirty="0" smtClean="0">
                <a:solidFill>
                  <a:srgbClr val="FFFF00"/>
                </a:solidFill>
              </a:rPr>
              <a:t/>
            </a:r>
            <a:br>
              <a:rPr lang="ru-RU" sz="2400" dirty="0" smtClean="0">
                <a:solidFill>
                  <a:srgbClr val="FFFF00"/>
                </a:solidFill>
              </a:rPr>
            </a:br>
            <a:r>
              <a:rPr lang="ru-RU" sz="2400" dirty="0" smtClean="0">
                <a:solidFill>
                  <a:srgbClr val="FFFF00"/>
                </a:solidFill>
              </a:rPr>
              <a:t>Презентация </a:t>
            </a:r>
            <a:br>
              <a:rPr lang="ru-RU" sz="2400" dirty="0" smtClean="0">
                <a:solidFill>
                  <a:srgbClr val="FFFF00"/>
                </a:solidFill>
              </a:rPr>
            </a:br>
            <a:r>
              <a:rPr lang="ru-RU" sz="2400" dirty="0" smtClean="0">
                <a:solidFill>
                  <a:srgbClr val="FFFF00"/>
                </a:solidFill>
              </a:rPr>
              <a:t>по английскому языку</a:t>
            </a:r>
            <a:br>
              <a:rPr lang="ru-RU" sz="2400" dirty="0" smtClean="0">
                <a:solidFill>
                  <a:srgbClr val="FFFF00"/>
                </a:solidFill>
              </a:rPr>
            </a:br>
            <a:r>
              <a:rPr lang="ru-RU" sz="2400" dirty="0" smtClean="0">
                <a:solidFill>
                  <a:srgbClr val="FFFF00"/>
                </a:solidFill>
              </a:rPr>
              <a:t>на тему «</a:t>
            </a:r>
            <a:r>
              <a:rPr lang="en-US" sz="2400" dirty="0" smtClean="0">
                <a:solidFill>
                  <a:srgbClr val="FFFF00"/>
                </a:solidFill>
              </a:rPr>
              <a:t>Complex Subject</a:t>
            </a:r>
            <a:r>
              <a:rPr lang="ru-RU" sz="2400" dirty="0" smtClean="0">
                <a:solidFill>
                  <a:srgbClr val="FFFF00"/>
                </a:solidFill>
              </a:rPr>
              <a:t>»</a:t>
            </a:r>
            <a:br>
              <a:rPr lang="ru-RU" sz="2400" dirty="0" smtClean="0">
                <a:solidFill>
                  <a:srgbClr val="FFFF00"/>
                </a:solidFill>
              </a:rPr>
            </a:br>
            <a:r>
              <a:rPr lang="ru-RU" sz="2400" dirty="0" smtClean="0">
                <a:solidFill>
                  <a:srgbClr val="FFFF00"/>
                </a:solidFill>
              </a:rPr>
              <a:t/>
            </a:r>
            <a:br>
              <a:rPr lang="ru-RU" sz="2400" dirty="0" smtClean="0">
                <a:solidFill>
                  <a:srgbClr val="FFFF00"/>
                </a:solidFill>
              </a:rPr>
            </a:br>
            <a:r>
              <a:rPr lang="ru-RU" sz="2400" dirty="0" smtClean="0">
                <a:solidFill>
                  <a:srgbClr val="FFFF00"/>
                </a:solidFill>
              </a:rPr>
              <a:t/>
            </a:r>
            <a:br>
              <a:rPr lang="ru-RU" sz="2400" dirty="0" smtClean="0">
                <a:solidFill>
                  <a:srgbClr val="FFFF00"/>
                </a:solidFill>
              </a:rPr>
            </a:br>
            <a:r>
              <a:rPr lang="ru-RU" sz="2400" dirty="0" smtClean="0">
                <a:solidFill>
                  <a:srgbClr val="FFFF00"/>
                </a:solidFill>
              </a:rPr>
              <a:t/>
            </a:r>
            <a:br>
              <a:rPr lang="ru-RU" sz="2400" dirty="0" smtClean="0">
                <a:solidFill>
                  <a:srgbClr val="FFFF00"/>
                </a:solidFill>
              </a:rPr>
            </a:br>
            <a:r>
              <a:rPr lang="ru-RU" sz="2400" dirty="0" smtClean="0">
                <a:solidFill>
                  <a:srgbClr val="FFFF00"/>
                </a:solidFill>
              </a:rPr>
              <a:t>                                                       </a:t>
            </a:r>
            <a:br>
              <a:rPr lang="ru-RU" sz="2400" dirty="0" smtClean="0">
                <a:solidFill>
                  <a:srgbClr val="FFFF00"/>
                </a:solidFill>
              </a:rPr>
            </a:br>
            <a:r>
              <a:rPr lang="ru-RU" sz="2400" dirty="0" smtClean="0">
                <a:solidFill>
                  <a:srgbClr val="FFFF00"/>
                </a:solidFill>
              </a:rPr>
              <a:t>                                                                    </a:t>
            </a:r>
            <a:br>
              <a:rPr lang="ru-RU" sz="2400" dirty="0" smtClean="0">
                <a:solidFill>
                  <a:srgbClr val="FFFF00"/>
                </a:solidFill>
              </a:rPr>
            </a:br>
            <a:r>
              <a:rPr lang="ru-RU" sz="2400" dirty="0" smtClean="0">
                <a:solidFill>
                  <a:srgbClr val="FFFF00"/>
                </a:solidFill>
              </a:rPr>
              <a:t/>
            </a:r>
            <a:br>
              <a:rPr lang="ru-RU" sz="2400" dirty="0" smtClean="0">
                <a:solidFill>
                  <a:srgbClr val="FFFF00"/>
                </a:solidFill>
              </a:rPr>
            </a:br>
            <a:endParaRPr lang="ru-RU" sz="2400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39752" y="5733256"/>
            <a:ext cx="4608512" cy="915888"/>
          </a:xfrm>
        </p:spPr>
        <p:txBody>
          <a:bodyPr>
            <a:normAutofit/>
          </a:bodyPr>
          <a:lstStyle/>
          <a:p>
            <a:endParaRPr lang="ru-RU" sz="2400" dirty="0" smtClean="0">
              <a:solidFill>
                <a:srgbClr val="FFFF00"/>
              </a:solidFill>
            </a:endParaRPr>
          </a:p>
          <a:p>
            <a:endParaRPr lang="ru-RU" sz="2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Complex Subject</a:t>
            </a:r>
            <a:br>
              <a:rPr lang="en-US" sz="3200" b="1" dirty="0" smtClean="0">
                <a:solidFill>
                  <a:srgbClr val="FFFF00"/>
                </a:solidFill>
              </a:rPr>
            </a:br>
            <a:r>
              <a:rPr lang="ru-RU" sz="3200" b="1" dirty="0" smtClean="0">
                <a:solidFill>
                  <a:srgbClr val="FFFF00"/>
                </a:solidFill>
              </a:rPr>
              <a:t>(Субъективный инфинитивный оборот)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400" b="1" u="sng" dirty="0" smtClean="0">
                <a:solidFill>
                  <a:srgbClr val="FFFF00"/>
                </a:solidFill>
              </a:rPr>
              <a:t>Complex Subject  </a:t>
            </a:r>
            <a:r>
              <a:rPr lang="ru-RU" sz="2400" dirty="0" smtClean="0">
                <a:solidFill>
                  <a:srgbClr val="FFFF00"/>
                </a:solidFill>
              </a:rPr>
              <a:t>состоит  из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solidFill>
                  <a:srgbClr val="FFFF00"/>
                </a:solidFill>
              </a:rPr>
              <a:t>Существительного в общем падеже или местоимения в именительном падеже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solidFill>
                  <a:srgbClr val="FFFF00"/>
                </a:solidFill>
              </a:rPr>
              <a:t>Глагола (обычно в страдательном залоге) + инфинитив.</a:t>
            </a:r>
          </a:p>
          <a:p>
            <a:pPr marL="457200" indent="-457200">
              <a:buNone/>
            </a:pPr>
            <a:endParaRPr lang="ru-RU" sz="2400" dirty="0" smtClean="0">
              <a:solidFill>
                <a:srgbClr val="FFFF00"/>
              </a:solidFill>
            </a:endParaRPr>
          </a:p>
          <a:p>
            <a:pPr marL="457200" indent="-457200">
              <a:buNone/>
            </a:pPr>
            <a:r>
              <a:rPr lang="ru-RU" sz="2400" dirty="0" smtClean="0">
                <a:solidFill>
                  <a:srgbClr val="FFFF00"/>
                </a:solidFill>
              </a:rPr>
              <a:t>	Оборот переводится на русский язык придаточными предложениями.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2400" i="1" u="sng" dirty="0" smtClean="0">
                <a:solidFill>
                  <a:srgbClr val="FFFF00"/>
                </a:solidFill>
              </a:rPr>
              <a:t>He</a:t>
            </a:r>
            <a:r>
              <a:rPr lang="en-US" sz="2400" i="1" dirty="0" smtClean="0">
                <a:solidFill>
                  <a:srgbClr val="FFFF00"/>
                </a:solidFill>
              </a:rPr>
              <a:t> is known </a:t>
            </a:r>
            <a:r>
              <a:rPr lang="en-US" sz="2400" i="1" u="sng" dirty="0" smtClean="0">
                <a:solidFill>
                  <a:srgbClr val="FFFF00"/>
                </a:solidFill>
              </a:rPr>
              <a:t>to be </a:t>
            </a:r>
            <a:r>
              <a:rPr lang="en-US" sz="2400" i="1" dirty="0" smtClean="0">
                <a:solidFill>
                  <a:srgbClr val="FFFF00"/>
                </a:solidFill>
              </a:rPr>
              <a:t>a good engineer.</a:t>
            </a:r>
          </a:p>
          <a:p>
            <a:pPr marL="457200" indent="-457200">
              <a:buNone/>
            </a:pPr>
            <a:r>
              <a:rPr lang="en-US" sz="2400" i="1" dirty="0" smtClean="0">
                <a:solidFill>
                  <a:srgbClr val="FFFF00"/>
                </a:solidFill>
              </a:rPr>
              <a:t>	(</a:t>
            </a:r>
            <a:r>
              <a:rPr lang="ru-RU" sz="2400" i="1" dirty="0" smtClean="0">
                <a:solidFill>
                  <a:srgbClr val="FFFF00"/>
                </a:solidFill>
              </a:rPr>
              <a:t>Известно, что он хороший инженер.)</a:t>
            </a:r>
          </a:p>
          <a:p>
            <a:pPr marL="457200" indent="-457200">
              <a:buAutoNum type="arabicParenR" startAt="2"/>
            </a:pPr>
            <a:r>
              <a:rPr lang="en-US" sz="2400" i="1" u="sng" dirty="0" smtClean="0">
                <a:solidFill>
                  <a:srgbClr val="FFFF00"/>
                </a:solidFill>
              </a:rPr>
              <a:t>He</a:t>
            </a:r>
            <a:r>
              <a:rPr lang="en-US" sz="2400" i="1" dirty="0" smtClean="0">
                <a:solidFill>
                  <a:srgbClr val="FFFF00"/>
                </a:solidFill>
              </a:rPr>
              <a:t> is said </a:t>
            </a:r>
            <a:r>
              <a:rPr lang="en-US" sz="2400" i="1" u="sng" dirty="0" smtClean="0">
                <a:solidFill>
                  <a:srgbClr val="FFFF00"/>
                </a:solidFill>
              </a:rPr>
              <a:t>to have graduated </a:t>
            </a:r>
            <a:r>
              <a:rPr lang="en-US" sz="2400" i="1" dirty="0" smtClean="0">
                <a:solidFill>
                  <a:srgbClr val="FFFF00"/>
                </a:solidFill>
              </a:rPr>
              <a:t>from the University.</a:t>
            </a:r>
          </a:p>
          <a:p>
            <a:pPr marL="457200" indent="-457200">
              <a:buNone/>
            </a:pPr>
            <a:r>
              <a:rPr lang="en-US" sz="2400" i="1" dirty="0" smtClean="0">
                <a:solidFill>
                  <a:srgbClr val="FFFF00"/>
                </a:solidFill>
              </a:rPr>
              <a:t>	(</a:t>
            </a:r>
            <a:r>
              <a:rPr lang="ru-RU" sz="2400" i="1" dirty="0" smtClean="0">
                <a:solidFill>
                  <a:srgbClr val="FFFF00"/>
                </a:solidFill>
              </a:rPr>
              <a:t>Говорят, что он закончил университет.)</a:t>
            </a:r>
          </a:p>
          <a:p>
            <a:pPr marL="457200" indent="-457200">
              <a:buNone/>
            </a:pPr>
            <a:endParaRPr lang="ru-RU" sz="2400" dirty="0" smtClean="0">
              <a:solidFill>
                <a:srgbClr val="FFFF00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ru-RU" sz="2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В субъективном инфинитивном обороте могут употребляться следующие глаголы: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445224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>
                <a:solidFill>
                  <a:srgbClr val="FFFF00"/>
                </a:solidFill>
              </a:rPr>
              <a:t>to see	</a:t>
            </a:r>
            <a:r>
              <a:rPr lang="ru-RU" sz="2400" dirty="0" smtClean="0">
                <a:solidFill>
                  <a:srgbClr val="FFFF00"/>
                </a:solidFill>
              </a:rPr>
              <a:t>видеть</a:t>
            </a:r>
          </a:p>
          <a:p>
            <a:r>
              <a:rPr lang="en-US" sz="2400" dirty="0" smtClean="0">
                <a:solidFill>
                  <a:srgbClr val="FFFF00"/>
                </a:solidFill>
              </a:rPr>
              <a:t>to hear</a:t>
            </a:r>
            <a:r>
              <a:rPr lang="ru-RU" sz="2400" dirty="0" smtClean="0">
                <a:solidFill>
                  <a:srgbClr val="FFFF00"/>
                </a:solidFill>
              </a:rPr>
              <a:t>	слышать</a:t>
            </a:r>
          </a:p>
          <a:p>
            <a:r>
              <a:rPr lang="en-US" sz="2400" dirty="0" smtClean="0">
                <a:solidFill>
                  <a:srgbClr val="FFFF00"/>
                </a:solidFill>
              </a:rPr>
              <a:t>to say</a:t>
            </a:r>
            <a:r>
              <a:rPr lang="ru-RU" sz="2400" dirty="0" smtClean="0">
                <a:solidFill>
                  <a:srgbClr val="FFFF00"/>
                </a:solidFill>
              </a:rPr>
              <a:t>	сказать</a:t>
            </a:r>
          </a:p>
          <a:p>
            <a:r>
              <a:rPr lang="en-US" sz="2400" dirty="0" smtClean="0">
                <a:solidFill>
                  <a:srgbClr val="FFFF00"/>
                </a:solidFill>
              </a:rPr>
              <a:t>to expect</a:t>
            </a:r>
            <a:r>
              <a:rPr lang="ru-RU" sz="2400" dirty="0" smtClean="0">
                <a:solidFill>
                  <a:srgbClr val="FFFF00"/>
                </a:solidFill>
              </a:rPr>
              <a:t>	ожидать, полагать</a:t>
            </a:r>
          </a:p>
          <a:p>
            <a:r>
              <a:rPr lang="en-US" sz="2400" dirty="0" smtClean="0">
                <a:solidFill>
                  <a:srgbClr val="FFFF00"/>
                </a:solidFill>
              </a:rPr>
              <a:t>to think</a:t>
            </a:r>
            <a:r>
              <a:rPr lang="ru-RU" sz="2400" dirty="0" smtClean="0">
                <a:solidFill>
                  <a:srgbClr val="FFFF00"/>
                </a:solidFill>
              </a:rPr>
              <a:t>	думать, полагать, считать</a:t>
            </a:r>
          </a:p>
          <a:p>
            <a:r>
              <a:rPr lang="en-US" sz="2400" dirty="0" smtClean="0">
                <a:solidFill>
                  <a:srgbClr val="FFFF00"/>
                </a:solidFill>
              </a:rPr>
              <a:t>to report	</a:t>
            </a:r>
            <a:r>
              <a:rPr lang="ru-RU" sz="2400" dirty="0" smtClean="0">
                <a:solidFill>
                  <a:srgbClr val="FFFF00"/>
                </a:solidFill>
              </a:rPr>
              <a:t>сообщать</a:t>
            </a:r>
          </a:p>
          <a:p>
            <a:r>
              <a:rPr lang="en-US" sz="2400" dirty="0" smtClean="0">
                <a:solidFill>
                  <a:srgbClr val="FFFF00"/>
                </a:solidFill>
              </a:rPr>
              <a:t>to suppose</a:t>
            </a:r>
            <a:r>
              <a:rPr lang="ru-RU" sz="2400" dirty="0" smtClean="0">
                <a:solidFill>
                  <a:srgbClr val="FFFF00"/>
                </a:solidFill>
              </a:rPr>
              <a:t>	предполагать</a:t>
            </a:r>
          </a:p>
          <a:p>
            <a:r>
              <a:rPr lang="en-US" sz="2400" dirty="0" smtClean="0">
                <a:solidFill>
                  <a:srgbClr val="FFFF00"/>
                </a:solidFill>
              </a:rPr>
              <a:t>to believe</a:t>
            </a:r>
            <a:r>
              <a:rPr lang="ru-RU" sz="2400" dirty="0" smtClean="0">
                <a:solidFill>
                  <a:srgbClr val="FFFF00"/>
                </a:solidFill>
              </a:rPr>
              <a:t>	верить</a:t>
            </a:r>
          </a:p>
          <a:p>
            <a:r>
              <a:rPr lang="en-US" sz="2400" dirty="0" smtClean="0">
                <a:solidFill>
                  <a:srgbClr val="FFFF00"/>
                </a:solidFill>
              </a:rPr>
              <a:t>to consider</a:t>
            </a:r>
            <a:r>
              <a:rPr lang="ru-RU" sz="2400" dirty="0" smtClean="0">
                <a:solidFill>
                  <a:srgbClr val="FFFF00"/>
                </a:solidFill>
              </a:rPr>
              <a:t>	считать, полагать</a:t>
            </a:r>
          </a:p>
          <a:p>
            <a:r>
              <a:rPr lang="en-US" sz="2400" dirty="0" smtClean="0">
                <a:solidFill>
                  <a:srgbClr val="FFFF00"/>
                </a:solidFill>
              </a:rPr>
              <a:t>to assume </a:t>
            </a:r>
            <a:r>
              <a:rPr lang="ru-RU" sz="2400" dirty="0" smtClean="0">
                <a:solidFill>
                  <a:srgbClr val="FFFF00"/>
                </a:solidFill>
              </a:rPr>
              <a:t>	допускать</a:t>
            </a:r>
          </a:p>
          <a:p>
            <a:r>
              <a:rPr lang="en-US" sz="2400" dirty="0" smtClean="0">
                <a:solidFill>
                  <a:srgbClr val="FFFF00"/>
                </a:solidFill>
              </a:rPr>
              <a:t>to know </a:t>
            </a:r>
            <a:r>
              <a:rPr lang="ru-RU" sz="2400" dirty="0" smtClean="0">
                <a:solidFill>
                  <a:srgbClr val="FFFF00"/>
                </a:solidFill>
              </a:rPr>
              <a:t>	знать</a:t>
            </a:r>
          </a:p>
          <a:p>
            <a:pPr>
              <a:buNone/>
            </a:pPr>
            <a:r>
              <a:rPr lang="ru-RU" sz="2400" b="1" u="sng" dirty="0" smtClean="0">
                <a:solidFill>
                  <a:srgbClr val="FFFF00"/>
                </a:solidFill>
              </a:rPr>
              <a:t>которые могут стоять в любом времени в страдательном залоге.</a:t>
            </a:r>
            <a:endParaRPr lang="ru-RU" sz="2400" b="1" u="sng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Неопределенно-личным местоимениям русского языка в английском языке чаще всего соответствуют пассивные обороты, как например: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332037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en-US" i="1" dirty="0" smtClean="0">
                <a:solidFill>
                  <a:srgbClr val="FFFF00"/>
                </a:solidFill>
              </a:rPr>
              <a:t>	It’s reported that… 	      </a:t>
            </a:r>
            <a:r>
              <a:rPr lang="ru-RU" dirty="0" smtClean="0">
                <a:solidFill>
                  <a:srgbClr val="FFFF00"/>
                </a:solidFill>
              </a:rPr>
              <a:t>Сообщается, что…</a:t>
            </a:r>
          </a:p>
          <a:p>
            <a:pPr>
              <a:buNone/>
            </a:pPr>
            <a:r>
              <a:rPr lang="ru-RU" dirty="0" smtClean="0">
                <a:solidFill>
                  <a:srgbClr val="FFFF00"/>
                </a:solidFill>
              </a:rPr>
              <a:t>	</a:t>
            </a:r>
            <a:r>
              <a:rPr lang="en-US" i="1" dirty="0" smtClean="0">
                <a:solidFill>
                  <a:srgbClr val="FFFF00"/>
                </a:solidFill>
              </a:rPr>
              <a:t>It was supposed that… 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ru-RU" dirty="0" smtClean="0">
                <a:solidFill>
                  <a:srgbClr val="FFFF00"/>
                </a:solidFill>
              </a:rPr>
              <a:t>Предполагали, что…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Complex Subject </a:t>
            </a:r>
            <a:r>
              <a:rPr lang="ru-RU" sz="3200" b="1" dirty="0" smtClean="0">
                <a:solidFill>
                  <a:srgbClr val="FFFF00"/>
                </a:solidFill>
              </a:rPr>
              <a:t>употребляется также в сочетании с некоторыми глаголами, которые могут стоять в действительном залоге, а именно: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</a:rPr>
              <a:t>to prove, to appear, to seem </a:t>
            </a:r>
            <a:r>
              <a:rPr lang="en-US" sz="2800" dirty="0" smtClean="0">
                <a:solidFill>
                  <a:srgbClr val="FFFF00"/>
                </a:solidFill>
              </a:rPr>
              <a:t>	</a:t>
            </a:r>
            <a:r>
              <a:rPr lang="ru-RU" sz="2800" dirty="0" smtClean="0">
                <a:solidFill>
                  <a:srgbClr val="FFFF00"/>
                </a:solidFill>
              </a:rPr>
              <a:t>казаться</a:t>
            </a:r>
          </a:p>
          <a:p>
            <a:r>
              <a:rPr lang="en-US" sz="2800" b="1" dirty="0" smtClean="0">
                <a:solidFill>
                  <a:srgbClr val="FFFF00"/>
                </a:solidFill>
              </a:rPr>
              <a:t>to turn out</a:t>
            </a:r>
            <a:r>
              <a:rPr lang="ru-RU" sz="2800" dirty="0" smtClean="0">
                <a:solidFill>
                  <a:srgbClr val="FFFF00"/>
                </a:solidFill>
              </a:rPr>
              <a:t>			</a:t>
            </a:r>
            <a:r>
              <a:rPr lang="en-US" sz="2800" dirty="0" smtClean="0">
                <a:solidFill>
                  <a:srgbClr val="FFFF00"/>
                </a:solidFill>
              </a:rPr>
              <a:t>	</a:t>
            </a:r>
            <a:r>
              <a:rPr lang="ru-RU" sz="2800" dirty="0" smtClean="0">
                <a:solidFill>
                  <a:srgbClr val="FFFF00"/>
                </a:solidFill>
              </a:rPr>
              <a:t>оказаться</a:t>
            </a:r>
          </a:p>
          <a:p>
            <a:r>
              <a:rPr lang="en-US" sz="2800" b="1" dirty="0" smtClean="0">
                <a:solidFill>
                  <a:srgbClr val="FFFF00"/>
                </a:solidFill>
              </a:rPr>
              <a:t>to happen</a:t>
            </a:r>
            <a:r>
              <a:rPr lang="ru-RU" sz="2800" b="1" dirty="0" smtClean="0">
                <a:solidFill>
                  <a:srgbClr val="FFFF00"/>
                </a:solidFill>
              </a:rPr>
              <a:t>	</a:t>
            </a:r>
            <a:r>
              <a:rPr lang="ru-RU" sz="2800" dirty="0" smtClean="0">
                <a:solidFill>
                  <a:srgbClr val="FFFF00"/>
                </a:solidFill>
              </a:rPr>
              <a:t>		</a:t>
            </a:r>
            <a:r>
              <a:rPr lang="en-US" sz="2800" dirty="0" smtClean="0">
                <a:solidFill>
                  <a:srgbClr val="FFFF00"/>
                </a:solidFill>
              </a:rPr>
              <a:t>	</a:t>
            </a:r>
            <a:r>
              <a:rPr lang="ru-RU" sz="2800" dirty="0" smtClean="0">
                <a:solidFill>
                  <a:srgbClr val="FFFF00"/>
                </a:solidFill>
              </a:rPr>
              <a:t>случаться</a:t>
            </a:r>
            <a:endParaRPr lang="en-US" sz="2800" dirty="0" smtClean="0">
              <a:solidFill>
                <a:srgbClr val="FFFF00"/>
              </a:solidFill>
            </a:endParaRPr>
          </a:p>
          <a:p>
            <a:pPr>
              <a:buNone/>
            </a:pPr>
            <a:endParaRPr lang="en-US" sz="2800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en-US" sz="2800" i="1" dirty="0" smtClean="0">
                <a:solidFill>
                  <a:srgbClr val="FFFF00"/>
                </a:solidFill>
              </a:rPr>
              <a:t>	The exercise turned out to be very difficult.</a:t>
            </a:r>
          </a:p>
          <a:p>
            <a:pPr>
              <a:buNone/>
            </a:pPr>
            <a:r>
              <a:rPr lang="en-US" sz="2800" i="1" dirty="0" smtClean="0">
                <a:solidFill>
                  <a:srgbClr val="FFFF00"/>
                </a:solidFill>
              </a:rPr>
              <a:t>	</a:t>
            </a:r>
            <a:r>
              <a:rPr lang="ru-RU" sz="2800" dirty="0" smtClean="0">
                <a:solidFill>
                  <a:srgbClr val="FFFF00"/>
                </a:solidFill>
              </a:rPr>
              <a:t>(Оказалось, что упражнение очень трудное.)</a:t>
            </a:r>
          </a:p>
          <a:p>
            <a:pPr>
              <a:buNone/>
            </a:pPr>
            <a:r>
              <a:rPr lang="ru-RU" sz="2800" dirty="0" smtClean="0">
                <a:solidFill>
                  <a:srgbClr val="FFFF00"/>
                </a:solidFill>
              </a:rPr>
              <a:t>	</a:t>
            </a:r>
            <a:r>
              <a:rPr lang="en-US" sz="2800" i="1" dirty="0" smtClean="0">
                <a:solidFill>
                  <a:srgbClr val="FFFF00"/>
                </a:solidFill>
              </a:rPr>
              <a:t>The weather appeared to have improved.</a:t>
            </a:r>
          </a:p>
          <a:p>
            <a:pPr>
              <a:buNone/>
            </a:pPr>
            <a:r>
              <a:rPr lang="en-US" sz="2800" dirty="0" smtClean="0">
                <a:solidFill>
                  <a:srgbClr val="FFFF00"/>
                </a:solidFill>
              </a:rPr>
              <a:t>	(</a:t>
            </a:r>
            <a:r>
              <a:rPr lang="ru-RU" sz="2800" dirty="0" smtClean="0">
                <a:solidFill>
                  <a:srgbClr val="FFFF00"/>
                </a:solidFill>
              </a:rPr>
              <a:t>Казалось,  что погода улучшилась.)</a:t>
            </a:r>
            <a:endParaRPr lang="en-US" sz="2800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pull dir="r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Translate into Russian: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FFFF00"/>
                </a:solidFill>
              </a:rPr>
              <a:t>Advertising is considered to be the most important marketing tool.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FFFF00"/>
                </a:solidFill>
              </a:rPr>
              <a:t>Mobile phone appears to be the most universal means of communication.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FFFF00"/>
                </a:solidFill>
              </a:rPr>
              <a:t>Tungsten is believed to be the most heat resistant metal.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FFFF00"/>
                </a:solidFill>
              </a:rPr>
              <a:t>He was seen to come to work early.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FFFF00"/>
                </a:solidFill>
              </a:rPr>
              <a:t>You are supposed to be able to read English texts without dictionary.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FFFF00"/>
                </a:solidFill>
              </a:rPr>
              <a:t>The carbon content in steel is assumed not to exceed standard values.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pull dir="rd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153</Words>
  <Application>Microsoft Office PowerPoint</Application>
  <PresentationFormat>Экран (4:3)</PresentationFormat>
  <Paragraphs>43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Arial</vt:lpstr>
      <vt:lpstr>Calibri</vt:lpstr>
      <vt:lpstr>Тема Office</vt:lpstr>
      <vt:lpstr>    Презентация  по английскому языку на тему «Complex Subject»                                                                                                                                  </vt:lpstr>
      <vt:lpstr>Complex Subject (Субъективный инфинитивный оборот)</vt:lpstr>
      <vt:lpstr>В субъективном инфинитивном обороте могут употребляться следующие глаголы:</vt:lpstr>
      <vt:lpstr>Неопределенно-личным местоимениям русского языка в английском языке чаще всего соответствуют пассивные обороты, как например:</vt:lpstr>
      <vt:lpstr>Complex Subject употребляется также в сочетании с некоторыми глаголами, которые могут стоять в действительном залоге, а именно:</vt:lpstr>
      <vt:lpstr>Translate into Russian: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образования Нижегородской области ГБПОУ «Дзержинский химический техникум имени Красной Армии»    Презентация  по английскому языку на тему «Complex Subject»                                                              Разработчик: преподаватель                                                                                        Холодилова М.А.  </dc:title>
  <dc:creator>Марина Холодилова</dc:creator>
  <cp:lastModifiedBy>Рита</cp:lastModifiedBy>
  <cp:revision>6</cp:revision>
  <dcterms:created xsi:type="dcterms:W3CDTF">2019-04-30T13:03:59Z</dcterms:created>
  <dcterms:modified xsi:type="dcterms:W3CDTF">2023-11-07T12:21:48Z</dcterms:modified>
</cp:coreProperties>
</file>